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60" r:id="rId2"/>
    <p:sldId id="313" r:id="rId3"/>
    <p:sldId id="295" r:id="rId4"/>
    <p:sldId id="296" r:id="rId5"/>
    <p:sldId id="311" r:id="rId6"/>
    <p:sldId id="256" r:id="rId7"/>
    <p:sldId id="274" r:id="rId8"/>
    <p:sldId id="291" r:id="rId9"/>
    <p:sldId id="315" r:id="rId10"/>
    <p:sldId id="297" r:id="rId11"/>
    <p:sldId id="298" r:id="rId12"/>
    <p:sldId id="308" r:id="rId13"/>
    <p:sldId id="306" r:id="rId14"/>
    <p:sldId id="294" r:id="rId15"/>
    <p:sldId id="304" r:id="rId16"/>
    <p:sldId id="309" r:id="rId17"/>
    <p:sldId id="310" r:id="rId18"/>
    <p:sldId id="259" r:id="rId19"/>
  </p:sldIdLst>
  <p:sldSz cx="12192000" cy="6858000"/>
  <p:notesSz cx="9945688" cy="6858000"/>
  <p:embeddedFontLst>
    <p:embeddedFont>
      <p:font typeface="나눔스퀘어라운드OTF Bold" panose="020B0600000101010101" charset="-127"/>
      <p:bold r:id="rId21"/>
    </p:embeddedFont>
    <p:embeddedFont>
      <p:font typeface="나눔스퀘어라운드OTF ExtraBold" panose="020B0600000101010101" charset="-127"/>
      <p:bold r:id="rId22"/>
    </p:embeddedFont>
    <p:embeddedFont>
      <p:font typeface="나눔스퀘어라운드OTF Regular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B4B"/>
    <a:srgbClr val="FFD569"/>
    <a:srgbClr val="A8A6A7"/>
    <a:srgbClr val="868686"/>
    <a:srgbClr val="F48F53"/>
    <a:srgbClr val="FF0000"/>
    <a:srgbClr val="4472C4"/>
    <a:srgbClr val="B6AEA9"/>
    <a:srgbClr val="DDD5DD"/>
    <a:srgbClr val="FFE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90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1B321-E665-4AD2-9CEE-B16AA86D5A74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0A6F6-B4E6-4D59-A095-03F87AF9C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3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아이콘 제작자 </a:t>
            </a: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="https://www.freepik.com"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="https://www.flaticon.com/kr/"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"&gt;www.flaticon.com&lt;/a&gt;&lt;/div&gt;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411B-1BCB-4E7B-AE40-D4FD493ED8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0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6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202A-A0F6-4A5E-A91E-DBB4A1ADFEBA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6B22D-8189-4345-AB74-B830D5F31A31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6109-B747-4503-B1A3-0E0D5E0E895E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1943B-CE18-4DEF-88BC-BE3EA4E44BCA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434A-F129-48B5-B311-DB9F6704B4E9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47B8-1F46-4169-9D86-9E554AF39504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EF9A-8311-4C49-BEE0-69B92B681874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483C-B81C-4722-83FC-4E1C102BF181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7E2B-EC48-4917-BE33-C0E82886F27C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4C76-B5E7-4AD0-BA75-0235C2288710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F96F-190B-47D2-9C6C-CECD6D65BC96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E5FA6-ADA7-4FAC-858F-A268EF151041}" type="datetime1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GSNCumVVpH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6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0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6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6. 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4523991" y="3448978"/>
            <a:ext cx="33053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알고리즘은 어떻게 작성할까요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?</a:t>
            </a:r>
            <a:endParaRPr lang="ko-KR" altLang="en-US" sz="20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알고리즘이란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4988758" y="1214233"/>
            <a:ext cx="22041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알고리즘이란 무엇일까요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EA6B5DB5-4435-4223-9275-5C207283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2493327"/>
            <a:ext cx="5303520" cy="29832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BA5E9A-7959-457E-8BAF-AABB6BE6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34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2553291" y="2659558"/>
            <a:ext cx="70854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문제를 해결하는 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단계의 목록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73E5AC-2546-4190-9053-2C74DDFC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알고리즘이란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295733" y="1214233"/>
            <a:ext cx="15901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알고리즘 작성 조건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FA40-C9A3-4317-9DAD-6EE46AC91A05}"/>
              </a:ext>
            </a:extLst>
          </p:cNvPr>
          <p:cNvSpPr txBox="1"/>
          <p:nvPr/>
        </p:nvSpPr>
        <p:spPr>
          <a:xfrm>
            <a:off x="4380385" y="2251634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 작성조건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125F9-BF3E-4BC9-9ADC-8144628C7085}"/>
              </a:ext>
            </a:extLst>
          </p:cNvPr>
          <p:cNvSpPr txBox="1"/>
          <p:nvPr/>
        </p:nvSpPr>
        <p:spPr>
          <a:xfrm>
            <a:off x="2590800" y="3079592"/>
            <a:ext cx="8077200" cy="2009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500" b="0" i="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1. </a:t>
            </a:r>
            <a:r>
              <a:rPr lang="ko-KR" altLang="en-US" sz="3500" b="0" i="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모든 단계를 빠짐 없이 설명해야 합니다</a:t>
            </a:r>
            <a:r>
              <a:rPr lang="en-US" altLang="ko-KR" sz="3500" b="0" i="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  <a:endParaRPr lang="ko-KR" altLang="en-US" sz="3500" b="0" i="0" dirty="0">
              <a:solidFill>
                <a:srgbClr val="000000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2. </a:t>
            </a:r>
            <a:r>
              <a:rPr lang="ko-KR" altLang="en-US" sz="35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모든 단계를 순서대로 설명해야 합니다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  <a:endParaRPr lang="ko-KR" altLang="en-US" sz="3500" dirty="0">
              <a:solidFill>
                <a:srgbClr val="5630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C1425-5C04-44B3-B736-F95BFCC9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61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알고리즘이란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295732" y="1214233"/>
            <a:ext cx="15901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알고리즘 작성 예시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FA40-C9A3-4317-9DAD-6EE46AC91A05}"/>
              </a:ext>
            </a:extLst>
          </p:cNvPr>
          <p:cNvSpPr txBox="1"/>
          <p:nvPr/>
        </p:nvSpPr>
        <p:spPr>
          <a:xfrm>
            <a:off x="4273705" y="20976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문제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양치하기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6E91A-4D51-426F-948A-228C92088A2A}"/>
              </a:ext>
            </a:extLst>
          </p:cNvPr>
          <p:cNvSpPr txBox="1"/>
          <p:nvPr/>
        </p:nvSpPr>
        <p:spPr>
          <a:xfrm>
            <a:off x="4592518" y="2770784"/>
            <a:ext cx="4871522" cy="349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1. 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치약 뚜껑을 연다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b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</a:b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2. 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칫솔에 치약을 조금 짠다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b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</a:b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3. 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입을 연다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b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</a:b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4. 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이를 잘 닦는다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b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</a:b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5. 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물로 입을 헹군다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b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</a:b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6. 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물을 뱉는다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나눔스퀘어라운드OTF Bold" panose="020B0600000101010101" charset="-127"/>
                <a:ea typeface="나눔스퀘어라운드OTF Bold" panose="020B0600000101010101" charset="-127"/>
              </a:rPr>
              <a:t>.</a:t>
            </a:r>
            <a:endParaRPr lang="ko-KR" altLang="en-US" sz="25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AE4F1-D9D0-4976-856A-C81BACA2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44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667631" y="1214233"/>
            <a:ext cx="8463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과자 화분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864956-81A1-4BAB-A5E8-F80AD6A3A8F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404" r="460" b="965"/>
          <a:stretch/>
        </p:blipFill>
        <p:spPr>
          <a:xfrm>
            <a:off x="1591646" y="2324099"/>
            <a:ext cx="3782993" cy="36935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A15942-D9EE-4731-BCA1-FB4BD79D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48" b="9185"/>
          <a:stretch/>
        </p:blipFill>
        <p:spPr>
          <a:xfrm>
            <a:off x="6699965" y="2324099"/>
            <a:ext cx="3973830" cy="369357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37EC1-6A0A-4FD5-A59F-15B56CF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999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718924" y="1214233"/>
            <a:ext cx="74379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재료소개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398E6-52E3-4AB6-954E-A126D1E57ED2}"/>
              </a:ext>
            </a:extLst>
          </p:cNvPr>
          <p:cNvSpPr txBox="1"/>
          <p:nvPr/>
        </p:nvSpPr>
        <p:spPr>
          <a:xfrm>
            <a:off x="4677305" y="2174569"/>
            <a:ext cx="4177135" cy="4076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플라스틱 컵 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카스타드</a:t>
            </a: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2개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오레오</a:t>
            </a: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한 봉지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돌맹이</a:t>
            </a: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초콜릿 10개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지렁이 젤리 2개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과일 젤리 3개</a:t>
            </a:r>
            <a:endParaRPr lang="en-US" altLang="ko-KR" sz="25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비닐봉지 1개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0C6E84-9A93-4C8F-8179-18E56384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04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EE31D-C68E-42B5-89C9-04F5411A1945}"/>
              </a:ext>
            </a:extLst>
          </p:cNvPr>
          <p:cNvSpPr/>
          <p:nvPr/>
        </p:nvSpPr>
        <p:spPr>
          <a:xfrm>
            <a:off x="3467819" y="2941608"/>
            <a:ext cx="5020573" cy="396815"/>
          </a:xfrm>
          <a:prstGeom prst="rect">
            <a:avLst/>
          </a:prstGeom>
          <a:solidFill>
            <a:srgbClr val="FFD569"/>
          </a:solidFill>
          <a:ln>
            <a:solidFill>
              <a:srgbClr val="FFD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BDA490-F58E-4ADB-904C-57345D31B62E}"/>
              </a:ext>
            </a:extLst>
          </p:cNvPr>
          <p:cNvSpPr/>
          <p:nvPr/>
        </p:nvSpPr>
        <p:spPr>
          <a:xfrm>
            <a:off x="3467819" y="4448355"/>
            <a:ext cx="5408762" cy="396815"/>
          </a:xfrm>
          <a:prstGeom prst="rect">
            <a:avLst/>
          </a:prstGeom>
          <a:solidFill>
            <a:srgbClr val="FFD569"/>
          </a:solidFill>
          <a:ln>
            <a:solidFill>
              <a:srgbClr val="FFD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475451-06D5-4FFC-A905-0C7E37484A75}"/>
              </a:ext>
            </a:extLst>
          </p:cNvPr>
          <p:cNvSpPr/>
          <p:nvPr/>
        </p:nvSpPr>
        <p:spPr>
          <a:xfrm>
            <a:off x="3467819" y="2424023"/>
            <a:ext cx="5408762" cy="396815"/>
          </a:xfrm>
          <a:prstGeom prst="rect">
            <a:avLst/>
          </a:prstGeom>
          <a:solidFill>
            <a:srgbClr val="FFD569"/>
          </a:solidFill>
          <a:ln>
            <a:solidFill>
              <a:srgbClr val="FFD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295736" y="1214233"/>
            <a:ext cx="15901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과자 화분 알고리즘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2266E-3144-440C-9702-944BDAB16DD4}"/>
              </a:ext>
            </a:extLst>
          </p:cNvPr>
          <p:cNvSpPr txBox="1"/>
          <p:nvPr/>
        </p:nvSpPr>
        <p:spPr>
          <a:xfrm>
            <a:off x="3389402" y="2302917"/>
            <a:ext cx="5744438" cy="3598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카스타드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하나를 플라스틱 컵 맨 밑에 깐다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오레오를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비닐봉지에 넣고 잘게 부순다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부순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오레오를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카스타드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위에 덮는다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카스타드를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덮는다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부순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오레오를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카스타드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위에 덮는다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돌멩이를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오레오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위에 올린다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지렁이 젤리와 </a:t>
            </a:r>
            <a:r>
              <a:rPr lang="ko-KR" altLang="en-US" sz="2200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과일젤리로</a:t>
            </a:r>
            <a:r>
              <a:rPr lang="ko-KR" altLang="en-US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꾸민다</a:t>
            </a:r>
            <a:r>
              <a:rPr lang="en-US" altLang="ko-KR" sz="2200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  <a:endParaRPr lang="ko-KR" altLang="en-US" sz="2200" dirty="0"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F7A7D2-3B8C-487E-9075-28AA6CBA3E20}"/>
              </a:ext>
            </a:extLst>
          </p:cNvPr>
          <p:cNvGrpSpPr/>
          <p:nvPr/>
        </p:nvGrpSpPr>
        <p:grpSpPr>
          <a:xfrm>
            <a:off x="3177787" y="5876073"/>
            <a:ext cx="6121488" cy="613951"/>
            <a:chOff x="3177787" y="5876073"/>
            <a:chExt cx="6121488" cy="6139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AEAB11-6FEB-4123-BC9D-373CF45DA170}"/>
                </a:ext>
              </a:extLst>
            </p:cNvPr>
            <p:cNvSpPr/>
            <p:nvPr/>
          </p:nvSpPr>
          <p:spPr>
            <a:xfrm>
              <a:off x="3389402" y="6183048"/>
              <a:ext cx="5744438" cy="2520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B86A44-8612-47F7-98A7-0D7ED3FA7FE7}"/>
                </a:ext>
              </a:extLst>
            </p:cNvPr>
            <p:cNvSpPr txBox="1"/>
            <p:nvPr/>
          </p:nvSpPr>
          <p:spPr>
            <a:xfrm>
              <a:off x="3177787" y="5876073"/>
              <a:ext cx="6121488" cy="6139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 latinLnBrk="1">
                <a:lnSpc>
                  <a:spcPct val="150000"/>
                </a:lnSpc>
              </a:pPr>
              <a:r>
                <a:rPr lang="en-US" altLang="ko-KR" sz="2500" b="0" i="0" dirty="0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※ </a:t>
              </a:r>
              <a:r>
                <a:rPr lang="ko-KR" altLang="en-US" sz="2500" b="0" i="0" dirty="0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조건 </a:t>
              </a:r>
              <a:r>
                <a:rPr lang="en-US" altLang="ko-KR" sz="2500" b="0" i="0" dirty="0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: </a:t>
              </a:r>
              <a:r>
                <a:rPr lang="ko-KR" altLang="en-US" sz="2500" b="0" i="0" dirty="0" err="1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형광펜</a:t>
              </a:r>
              <a:r>
                <a:rPr lang="ko-KR" altLang="en-US" sz="2500" b="0" i="0" dirty="0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칠한 부분은 반드시 포함하기</a:t>
              </a:r>
              <a:r>
                <a:rPr lang="en-US" altLang="ko-KR" sz="2500" b="0" i="0" dirty="0">
                  <a:solidFill>
                    <a:srgbClr val="562B4B"/>
                  </a:solidFill>
                  <a:effectLst/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</a:t>
              </a:r>
              <a:endParaRPr lang="ko-KR" altLang="en-US" sz="2500" dirty="0">
                <a:solidFill>
                  <a:srgbClr val="562B4B"/>
                </a:solidFill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D5EBCA-986B-4B81-8BDD-423ED931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08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1856706" y="2743795"/>
            <a:ext cx="8839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여러분의 과자 화분 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알고리즘을 작성해봅시다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751556-DACF-411F-B439-CDF9EB6E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0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오늘은 여기까지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CE9FA7-C0CC-47AF-9806-57DF8812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2553283" y="2967335"/>
            <a:ext cx="708541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차시 수업 내용 복습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30BD8-C0DF-4C73-B303-0574CEAD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399FF7-1D4F-4B34-8F71-0C04CEEB5751}"/>
              </a:ext>
            </a:extLst>
          </p:cNvPr>
          <p:cNvSpPr txBox="1"/>
          <p:nvPr/>
        </p:nvSpPr>
        <p:spPr>
          <a:xfrm>
            <a:off x="4101685" y="683282"/>
            <a:ext cx="42900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복습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838D6-E562-42D5-A204-BEA9F3D0809E}"/>
              </a:ext>
            </a:extLst>
          </p:cNvPr>
          <p:cNvSpPr txBox="1"/>
          <p:nvPr/>
        </p:nvSpPr>
        <p:spPr>
          <a:xfrm>
            <a:off x="5022426" y="1214233"/>
            <a:ext cx="21368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수업 내용 복습하기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17216-8C3E-4D13-B729-376A463A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34" y="2083019"/>
            <a:ext cx="6610350" cy="2409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AC0E47-985D-46F0-B11D-5203775EEE62}"/>
              </a:ext>
            </a:extLst>
          </p:cNvPr>
          <p:cNvSpPr txBox="1"/>
          <p:nvPr/>
        </p:nvSpPr>
        <p:spPr>
          <a:xfrm>
            <a:off x="3506199" y="4597343"/>
            <a:ext cx="11855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비트맵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079A8-C8E0-4369-8422-CF53CCF9430F}"/>
              </a:ext>
            </a:extLst>
          </p:cNvPr>
          <p:cNvSpPr txBox="1"/>
          <p:nvPr/>
        </p:nvSpPr>
        <p:spPr>
          <a:xfrm>
            <a:off x="7835591" y="4568323"/>
            <a:ext cx="855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벡터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23ED6-B3BF-472D-AA42-FAE7C4D0EFB7}"/>
              </a:ext>
            </a:extLst>
          </p:cNvPr>
          <p:cNvSpPr txBox="1"/>
          <p:nvPr/>
        </p:nvSpPr>
        <p:spPr>
          <a:xfrm>
            <a:off x="3113526" y="5178897"/>
            <a:ext cx="3171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네모 칸으로 구성</a:t>
            </a:r>
            <a:endParaRPr lang="en-US" altLang="ko-KR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확대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축소하면 뒤틀림</a:t>
            </a:r>
            <a:endParaRPr lang="en-US" altLang="ko-KR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마음대로 그리기 쉬움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66BDA-F71D-41AC-90CD-177261026A26}"/>
              </a:ext>
            </a:extLst>
          </p:cNvPr>
          <p:cNvSpPr txBox="1"/>
          <p:nvPr/>
        </p:nvSpPr>
        <p:spPr>
          <a:xfrm>
            <a:off x="7032279" y="5178897"/>
            <a:ext cx="3574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점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, 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선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, 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면으로 구성</a:t>
            </a:r>
            <a:endParaRPr lang="en-US" altLang="ko-KR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확대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/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축소하면 깔끔함</a:t>
            </a:r>
            <a:endParaRPr lang="en-US" altLang="ko-KR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마음대로 그리기 어려움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5F2FD7-F6F5-4888-B5D9-FB8F7696C0BC}"/>
              </a:ext>
            </a:extLst>
          </p:cNvPr>
          <p:cNvSpPr/>
          <p:nvPr/>
        </p:nvSpPr>
        <p:spPr>
          <a:xfrm>
            <a:off x="3389402" y="4568323"/>
            <a:ext cx="134749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D2AF0A-B508-48D8-BBA7-311E08813D47}"/>
              </a:ext>
            </a:extLst>
          </p:cNvPr>
          <p:cNvSpPr/>
          <p:nvPr/>
        </p:nvSpPr>
        <p:spPr>
          <a:xfrm>
            <a:off x="7717988" y="4492844"/>
            <a:ext cx="1347490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139510-89EF-468E-BA21-2E143A7E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81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399FF7-1D4F-4B34-8F71-0C04CEEB5751}"/>
              </a:ext>
            </a:extLst>
          </p:cNvPr>
          <p:cNvSpPr txBox="1"/>
          <p:nvPr/>
        </p:nvSpPr>
        <p:spPr>
          <a:xfrm>
            <a:off x="4101685" y="683282"/>
            <a:ext cx="42900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복습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838D6-E562-42D5-A204-BEA9F3D0809E}"/>
              </a:ext>
            </a:extLst>
          </p:cNvPr>
          <p:cNvSpPr txBox="1"/>
          <p:nvPr/>
        </p:nvSpPr>
        <p:spPr>
          <a:xfrm>
            <a:off x="5022427" y="1214233"/>
            <a:ext cx="21368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수업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99EDA-4E5D-4857-8DE9-FE046A3D320C}"/>
              </a:ext>
            </a:extLst>
          </p:cNvPr>
          <p:cNvSpPr txBox="1"/>
          <p:nvPr/>
        </p:nvSpPr>
        <p:spPr>
          <a:xfrm>
            <a:off x="518422" y="1911332"/>
            <a:ext cx="217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&lt;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비트맵 모드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&gt;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F8F9C-8541-4727-84B5-9BFDE8FB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70" y="2271255"/>
            <a:ext cx="6683094" cy="431401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C8EB39-E787-4001-821C-5305C305FB0B}"/>
              </a:ext>
            </a:extLst>
          </p:cNvPr>
          <p:cNvGrpSpPr/>
          <p:nvPr/>
        </p:nvGrpSpPr>
        <p:grpSpPr>
          <a:xfrm>
            <a:off x="7464412" y="4152988"/>
            <a:ext cx="4992003" cy="369332"/>
            <a:chOff x="7475034" y="4086244"/>
            <a:chExt cx="499200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EF5A3F-7EEC-4D4E-8567-53BE0C9C389C}"/>
                </a:ext>
              </a:extLst>
            </p:cNvPr>
            <p:cNvSpPr txBox="1"/>
            <p:nvPr/>
          </p:nvSpPr>
          <p:spPr>
            <a:xfrm>
              <a:off x="7576658" y="4086244"/>
              <a:ext cx="4890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를 이용하여 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‘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벡터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’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를 표현할 수 있다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. (X)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FE53E-3417-41AF-B631-B7D3CFBA06E3}"/>
                </a:ext>
              </a:extLst>
            </p:cNvPr>
            <p:cNvSpPr txBox="1"/>
            <p:nvPr/>
          </p:nvSpPr>
          <p:spPr>
            <a:xfrm>
              <a:off x="7475034" y="4086244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4FBD26-1289-4414-9392-D87EE9BF7440}"/>
              </a:ext>
            </a:extLst>
          </p:cNvPr>
          <p:cNvGrpSpPr/>
          <p:nvPr/>
        </p:nvGrpSpPr>
        <p:grpSpPr>
          <a:xfrm>
            <a:off x="7464412" y="5484532"/>
            <a:ext cx="4423442" cy="369332"/>
            <a:chOff x="7453612" y="5538853"/>
            <a:chExt cx="442344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ED414D-EA74-45FB-8F40-82D14C18B92E}"/>
                </a:ext>
              </a:extLst>
            </p:cNvPr>
            <p:cNvSpPr txBox="1"/>
            <p:nvPr/>
          </p:nvSpPr>
          <p:spPr>
            <a:xfrm>
              <a:off x="7576658" y="5538853"/>
              <a:ext cx="43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을 누르면     처럼 저장이 된다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. (O)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325A1E-6CC2-4286-B53B-735F13BD4057}"/>
                </a:ext>
              </a:extLst>
            </p:cNvPr>
            <p:cNvSpPr txBox="1"/>
            <p:nvPr/>
          </p:nvSpPr>
          <p:spPr>
            <a:xfrm>
              <a:off x="7453612" y="5538853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6EC931-7A0B-48B3-88C3-94ABEDD74897}"/>
                </a:ext>
              </a:extLst>
            </p:cNvPr>
            <p:cNvSpPr txBox="1"/>
            <p:nvPr/>
          </p:nvSpPr>
          <p:spPr>
            <a:xfrm>
              <a:off x="8687565" y="5538853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3BD873-F97D-417E-AA8A-17D122E0BB5F}"/>
              </a:ext>
            </a:extLst>
          </p:cNvPr>
          <p:cNvGrpSpPr/>
          <p:nvPr/>
        </p:nvGrpSpPr>
        <p:grpSpPr>
          <a:xfrm>
            <a:off x="7464412" y="2806056"/>
            <a:ext cx="4423442" cy="384720"/>
            <a:chOff x="7453612" y="2860377"/>
            <a:chExt cx="4423442" cy="384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CDD83-DEA3-4B71-A6AB-ECBE6CBD2952}"/>
                </a:ext>
              </a:extLst>
            </p:cNvPr>
            <p:cNvSpPr txBox="1"/>
            <p:nvPr/>
          </p:nvSpPr>
          <p:spPr>
            <a:xfrm>
              <a:off x="7576658" y="2860377"/>
              <a:ext cx="43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은 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‘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오브젝트 이름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’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을 바꿀 수 있다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. (O)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AE1983-C40A-4170-A3EE-1A5C142F4B68}"/>
                </a:ext>
              </a:extLst>
            </p:cNvPr>
            <p:cNvSpPr txBox="1"/>
            <p:nvPr/>
          </p:nvSpPr>
          <p:spPr>
            <a:xfrm>
              <a:off x="7453612" y="2875765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4C0CF8-CA72-4362-B752-CF61940D355C}"/>
              </a:ext>
            </a:extLst>
          </p:cNvPr>
          <p:cNvSpPr/>
          <p:nvPr/>
        </p:nvSpPr>
        <p:spPr>
          <a:xfrm>
            <a:off x="7190488" y="2399168"/>
            <a:ext cx="4595742" cy="3847723"/>
          </a:xfrm>
          <a:prstGeom prst="roundRect">
            <a:avLst/>
          </a:prstGeom>
          <a:noFill/>
          <a:ln w="28575">
            <a:solidFill>
              <a:srgbClr val="FFD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BE042C-0D53-4AFE-86FB-1FBA53E85648}"/>
              </a:ext>
            </a:extLst>
          </p:cNvPr>
          <p:cNvSpPr/>
          <p:nvPr/>
        </p:nvSpPr>
        <p:spPr>
          <a:xfrm>
            <a:off x="11045227" y="2821444"/>
            <a:ext cx="334979" cy="30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A9F129-01BE-40AF-AE14-4BBABE724BA9}"/>
              </a:ext>
            </a:extLst>
          </p:cNvPr>
          <p:cNvSpPr/>
          <p:nvPr/>
        </p:nvSpPr>
        <p:spPr>
          <a:xfrm>
            <a:off x="11212024" y="4212431"/>
            <a:ext cx="334979" cy="30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76ECE7-F1A5-4E5C-AAE8-182EC4E04AF5}"/>
              </a:ext>
            </a:extLst>
          </p:cNvPr>
          <p:cNvSpPr/>
          <p:nvPr/>
        </p:nvSpPr>
        <p:spPr>
          <a:xfrm>
            <a:off x="10710248" y="5484532"/>
            <a:ext cx="334979" cy="30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CD4B19-90EA-4275-BBF2-FA068C3B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3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399FF7-1D4F-4B34-8F71-0C04CEEB5751}"/>
              </a:ext>
            </a:extLst>
          </p:cNvPr>
          <p:cNvSpPr txBox="1"/>
          <p:nvPr/>
        </p:nvSpPr>
        <p:spPr>
          <a:xfrm>
            <a:off x="4101685" y="683282"/>
            <a:ext cx="42900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복습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838D6-E562-42D5-A204-BEA9F3D0809E}"/>
              </a:ext>
            </a:extLst>
          </p:cNvPr>
          <p:cNvSpPr txBox="1"/>
          <p:nvPr/>
        </p:nvSpPr>
        <p:spPr>
          <a:xfrm>
            <a:off x="5022426" y="1214233"/>
            <a:ext cx="21368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차시 수업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99EDA-4E5D-4857-8DE9-FE046A3D320C}"/>
              </a:ext>
            </a:extLst>
          </p:cNvPr>
          <p:cNvSpPr txBox="1"/>
          <p:nvPr/>
        </p:nvSpPr>
        <p:spPr>
          <a:xfrm>
            <a:off x="518422" y="1911332"/>
            <a:ext cx="217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&lt;</a:t>
            </a:r>
            <a:r>
              <a:rPr lang="ko-KR" altLang="en-US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벡터 모드</a:t>
            </a:r>
            <a:r>
              <a:rPr lang="en-US" altLang="ko-KR" sz="2000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&gt;</a:t>
            </a:r>
            <a:endParaRPr lang="ko-KR" altLang="en-US" sz="2000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F5A3F-7EEC-4D4E-8567-53BE0C9C389C}"/>
              </a:ext>
            </a:extLst>
          </p:cNvPr>
          <p:cNvSpPr txBox="1"/>
          <p:nvPr/>
        </p:nvSpPr>
        <p:spPr>
          <a:xfrm>
            <a:off x="7512453" y="4048172"/>
            <a:ext cx="48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비트맵 모드</a:t>
            </a:r>
            <a:r>
              <a:rPr lang="en-US" altLang="ko-KR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, </a:t>
            </a:r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벡터 모드를 활용하여 </a:t>
            </a:r>
            <a:endParaRPr lang="en-US" altLang="ko-KR" dirty="0">
              <a:latin typeface="나눔스퀘어라운드OTF Bold" panose="020B0600000101010101" charset="-127"/>
              <a:ea typeface="나눔스퀘어라운드OTF Bold" panose="020B0600000101010101" charset="-127"/>
            </a:endParaRPr>
          </a:p>
          <a:p>
            <a:r>
              <a: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픽셀의 차이점을 알 수 있다</a:t>
            </a:r>
            <a:r>
              <a:rPr lang="en-US" altLang="ko-KR" dirty="0">
                <a:latin typeface="나눔스퀘어라운드OTF Bold" panose="020B0600000101010101" charset="-127"/>
                <a:ea typeface="나눔스퀘어라운드OTF Bold" panose="020B0600000101010101" charset="-127"/>
              </a:rPr>
              <a:t>. (O)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4FBD26-1289-4414-9392-D87EE9BF7440}"/>
              </a:ext>
            </a:extLst>
          </p:cNvPr>
          <p:cNvGrpSpPr/>
          <p:nvPr/>
        </p:nvGrpSpPr>
        <p:grpSpPr>
          <a:xfrm>
            <a:off x="7379252" y="5522020"/>
            <a:ext cx="4732676" cy="646331"/>
            <a:chOff x="7536070" y="5538853"/>
            <a:chExt cx="434098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ED414D-EA74-45FB-8F40-82D14C18B92E}"/>
                </a:ext>
              </a:extLst>
            </p:cNvPr>
            <p:cNvSpPr txBox="1"/>
            <p:nvPr/>
          </p:nvSpPr>
          <p:spPr>
            <a:xfrm>
              <a:off x="7576658" y="5538853"/>
              <a:ext cx="4300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를 선택해도 모양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/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그림을 불러올 수 없다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.(X)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325A1E-6CC2-4286-B53B-735F13BD4057}"/>
                </a:ext>
              </a:extLst>
            </p:cNvPr>
            <p:cNvSpPr txBox="1"/>
            <p:nvPr/>
          </p:nvSpPr>
          <p:spPr>
            <a:xfrm>
              <a:off x="7536070" y="5538853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3BD873-F97D-417E-AA8A-17D122E0BB5F}"/>
              </a:ext>
            </a:extLst>
          </p:cNvPr>
          <p:cNvGrpSpPr/>
          <p:nvPr/>
        </p:nvGrpSpPr>
        <p:grpSpPr>
          <a:xfrm>
            <a:off x="7379252" y="2851323"/>
            <a:ext cx="4909543" cy="369332"/>
            <a:chOff x="7540811" y="2860377"/>
            <a:chExt cx="4336243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CDD83-DEA3-4B71-A6AB-ECBE6CBD2952}"/>
                </a:ext>
              </a:extLst>
            </p:cNvPr>
            <p:cNvSpPr txBox="1"/>
            <p:nvPr/>
          </p:nvSpPr>
          <p:spPr>
            <a:xfrm>
              <a:off x="7576658" y="2860377"/>
              <a:ext cx="43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은 비트맵과 다르게 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‘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형태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‘ </a:t>
              </a:r>
              <a:r>
                <a:rPr lang="ko-KR" altLang="en-US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도구가 있다</a:t>
              </a: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. (O)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AE1983-C40A-4170-A3EE-1A5C142F4B68}"/>
                </a:ext>
              </a:extLst>
            </p:cNvPr>
            <p:cNvSpPr txBox="1"/>
            <p:nvPr/>
          </p:nvSpPr>
          <p:spPr>
            <a:xfrm>
              <a:off x="7540811" y="2860377"/>
              <a:ext cx="30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latin typeface="나눔스퀘어라운드OTF Bold" panose="020B0600000101010101" charset="-127"/>
                  <a:ea typeface="나눔스퀘어라운드OTF Bold" panose="020B0600000101010101" charset="-127"/>
                </a:rPr>
                <a:t>  </a:t>
              </a:r>
              <a:endParaRPr lang="ko-KR" altLang="en-US" dirty="0">
                <a:latin typeface="나눔스퀘어라운드OTF Bold" panose="020B0600000101010101" charset="-127"/>
                <a:ea typeface="나눔스퀘어라운드OTF Bold" panose="020B0600000101010101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2C178D-FA20-40AE-A2A2-3C852F22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2" y="2311443"/>
            <a:ext cx="6773701" cy="423802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835BE39-630C-4E0D-AAD2-BB21502410DE}"/>
              </a:ext>
            </a:extLst>
          </p:cNvPr>
          <p:cNvSpPr/>
          <p:nvPr/>
        </p:nvSpPr>
        <p:spPr>
          <a:xfrm>
            <a:off x="7190488" y="2311443"/>
            <a:ext cx="4713510" cy="3982678"/>
          </a:xfrm>
          <a:prstGeom prst="roundRect">
            <a:avLst/>
          </a:prstGeom>
          <a:noFill/>
          <a:ln w="28575">
            <a:solidFill>
              <a:srgbClr val="FFD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070224-0DA7-43BE-A190-64E6358C3B58}"/>
              </a:ext>
            </a:extLst>
          </p:cNvPr>
          <p:cNvSpPr/>
          <p:nvPr/>
        </p:nvSpPr>
        <p:spPr>
          <a:xfrm>
            <a:off x="11307779" y="2873026"/>
            <a:ext cx="347575" cy="325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D3853D-6742-42E5-B7B6-EEB4C68CFCB9}"/>
              </a:ext>
            </a:extLst>
          </p:cNvPr>
          <p:cNvSpPr/>
          <p:nvPr/>
        </p:nvSpPr>
        <p:spPr>
          <a:xfrm>
            <a:off x="10219854" y="4396172"/>
            <a:ext cx="347575" cy="325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1C6A37-5E98-46FB-A372-5C5AA66F8CF3}"/>
              </a:ext>
            </a:extLst>
          </p:cNvPr>
          <p:cNvSpPr/>
          <p:nvPr/>
        </p:nvSpPr>
        <p:spPr>
          <a:xfrm>
            <a:off x="11465494" y="5494426"/>
            <a:ext cx="347575" cy="325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CCB0BF-0A19-497A-A666-742C7BBE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86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6050867" y="2165996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8321717" y="2165996"/>
            <a:ext cx="227085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3780015" y="2165996"/>
            <a:ext cx="2270851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3776894" y="3655123"/>
            <a:ext cx="22771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알고리즘이란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6064291" y="3655123"/>
            <a:ext cx="2248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화분알고리즘 작성하기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8321715" y="3655123"/>
            <a:ext cx="226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화분 만들기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3776881" y="2240997"/>
            <a:ext cx="2270851" cy="2228872"/>
            <a:chOff x="2689724" y="2440316"/>
            <a:chExt cx="2270851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853126" y="1022930"/>
            <a:ext cx="24826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오늘의 활동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7794" y="2769174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8734" y="2759426"/>
            <a:ext cx="468846" cy="55876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97FDD0A-E84E-4422-AC36-54D0E3507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6450" y="2658088"/>
            <a:ext cx="486710" cy="6771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4753333" y="1996065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7024184" y="1996065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9295035" y="1996065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C48E87A-71EA-43C1-A6BF-46EFF6DD9498}"/>
              </a:ext>
            </a:extLst>
          </p:cNvPr>
          <p:cNvCxnSpPr>
            <a:cxnSpLocks/>
          </p:cNvCxnSpPr>
          <p:nvPr/>
        </p:nvCxnSpPr>
        <p:spPr>
          <a:xfrm>
            <a:off x="8321717" y="2261053"/>
            <a:ext cx="0" cy="222887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AD8DC0-8414-48E1-AF5B-FB3BF36659C0}"/>
              </a:ext>
            </a:extLst>
          </p:cNvPr>
          <p:cNvGrpSpPr/>
          <p:nvPr/>
        </p:nvGrpSpPr>
        <p:grpSpPr>
          <a:xfrm>
            <a:off x="1504445" y="1981342"/>
            <a:ext cx="2288997" cy="2707811"/>
            <a:chOff x="8324851" y="1898101"/>
            <a:chExt cx="2288997" cy="27078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C1D8D-5AB5-4DB8-BC83-FFD4E8AD7A14}"/>
                </a:ext>
              </a:extLst>
            </p:cNvPr>
            <p:cNvSpPr/>
            <p:nvPr/>
          </p:nvSpPr>
          <p:spPr>
            <a:xfrm>
              <a:off x="8324851" y="2079904"/>
              <a:ext cx="2270850" cy="2526008"/>
            </a:xfrm>
            <a:prstGeom prst="rect">
              <a:avLst/>
            </a:prstGeom>
            <a:solidFill>
              <a:srgbClr val="FFF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34AB4EE-BDDD-419F-9FDD-0A7071ADF963}"/>
                </a:ext>
              </a:extLst>
            </p:cNvPr>
            <p:cNvGrpSpPr/>
            <p:nvPr/>
          </p:nvGrpSpPr>
          <p:grpSpPr>
            <a:xfrm>
              <a:off x="9295035" y="1898101"/>
              <a:ext cx="314810" cy="338554"/>
              <a:chOff x="1395326" y="1549351"/>
              <a:chExt cx="314810" cy="33855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7CEDDDD-7EAE-48B3-ACA6-AB9055DEF0B2}"/>
                  </a:ext>
                </a:extLst>
              </p:cNvPr>
              <p:cNvSpPr/>
              <p:nvPr/>
            </p:nvSpPr>
            <p:spPr>
              <a:xfrm>
                <a:off x="1395326" y="1549351"/>
                <a:ext cx="314810" cy="314810"/>
              </a:xfrm>
              <a:prstGeom prst="ellipse">
                <a:avLst/>
              </a:prstGeom>
              <a:solidFill>
                <a:srgbClr val="562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38322E0-D6F3-4113-A9CF-9BA60DD87FFA}"/>
                  </a:ext>
                </a:extLst>
              </p:cNvPr>
              <p:cNvSpPr txBox="1"/>
              <p:nvPr/>
            </p:nvSpPr>
            <p:spPr>
              <a:xfrm>
                <a:off x="1465367" y="1549351"/>
                <a:ext cx="17152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1</a:t>
                </a:r>
                <a:endParaRPr lang="ko-KR" altLang="en-US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3C05BDFB-D55B-4A07-93E2-9444867D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83368" y="2639762"/>
              <a:ext cx="599516" cy="5995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166B55-AE78-448C-91E6-ADF84A464B10}"/>
                </a:ext>
              </a:extLst>
            </p:cNvPr>
            <p:cNvSpPr txBox="1"/>
            <p:nvPr/>
          </p:nvSpPr>
          <p:spPr>
            <a:xfrm>
              <a:off x="8352403" y="3581556"/>
              <a:ext cx="2261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r>
                <a:rPr lang="ko-KR" altLang="en-US" sz="16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차시 내용 복습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754375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차시 </a:t>
            </a:r>
            <a:r>
              <a:rPr lang="ko-KR" altLang="en-US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내용복습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0A116A-CD8C-404C-9DC8-133465D0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3BD5D-54EB-4414-A8A3-CD180FFC1E86}"/>
              </a:ext>
            </a:extLst>
          </p:cNvPr>
          <p:cNvSpPr/>
          <p:nvPr/>
        </p:nvSpPr>
        <p:spPr>
          <a:xfrm>
            <a:off x="1135170" y="4428809"/>
            <a:ext cx="9911292" cy="19275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A9AE1-1BA4-4E2A-8206-F21586EA781B}"/>
              </a:ext>
            </a:extLst>
          </p:cNvPr>
          <p:cNvSpPr txBox="1"/>
          <p:nvPr/>
        </p:nvSpPr>
        <p:spPr>
          <a:xfrm>
            <a:off x="1239093" y="5531267"/>
            <a:ext cx="9817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 해제 데이터    ≠    원래 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8B26F-9B59-40BA-A202-B084F22A28B8}"/>
              </a:ext>
            </a:extLst>
          </p:cNvPr>
          <p:cNvSpPr txBox="1"/>
          <p:nvPr/>
        </p:nvSpPr>
        <p:spPr>
          <a:xfrm>
            <a:off x="1239093" y="4790870"/>
            <a:ext cx="9817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손실 압축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490BD0-0647-4013-9DA7-9EEDBB7B4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19" y="2094006"/>
            <a:ext cx="1938773" cy="19387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590AE6-0183-4CD0-BC1D-5E884F340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18" y="2083765"/>
            <a:ext cx="1945964" cy="19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5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750119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차시 </a:t>
            </a:r>
            <a:r>
              <a:rPr lang="ko-KR" altLang="en-US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내용복습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0A116A-CD8C-404C-9DC8-133465D0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3BD5D-54EB-4414-A8A3-CD180FFC1E86}"/>
              </a:ext>
            </a:extLst>
          </p:cNvPr>
          <p:cNvSpPr/>
          <p:nvPr/>
        </p:nvSpPr>
        <p:spPr>
          <a:xfrm>
            <a:off x="1135170" y="4428809"/>
            <a:ext cx="9911292" cy="1927541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A9AE1-1BA4-4E2A-8206-F21586EA781B}"/>
              </a:ext>
            </a:extLst>
          </p:cNvPr>
          <p:cNvSpPr txBox="1"/>
          <p:nvPr/>
        </p:nvSpPr>
        <p:spPr>
          <a:xfrm>
            <a:off x="1239093" y="5545163"/>
            <a:ext cx="9817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압축 해제 데이터   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=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원래 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8B26F-9B59-40BA-A202-B084F22A28B8}"/>
              </a:ext>
            </a:extLst>
          </p:cNvPr>
          <p:cNvSpPr txBox="1"/>
          <p:nvPr/>
        </p:nvSpPr>
        <p:spPr>
          <a:xfrm>
            <a:off x="1239093" y="4790870"/>
            <a:ext cx="9817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비손실</a:t>
            </a:r>
            <a:r>
              <a:rPr lang="ko-KR" altLang="en-US" sz="3000" dirty="0">
                <a:solidFill>
                  <a:schemeClr val="accent5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압축</a:t>
            </a: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6A1D3D5-E9E4-4D39-8510-BDE813BF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8" y="2112007"/>
            <a:ext cx="1951677" cy="19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7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09189C-42A6-4886-B090-5D3ACDDC5850}"/>
              </a:ext>
            </a:extLst>
          </p:cNvPr>
          <p:cNvSpPr txBox="1"/>
          <p:nvPr/>
        </p:nvSpPr>
        <p:spPr>
          <a:xfrm>
            <a:off x="4273705" y="750120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차시 </a:t>
            </a:r>
            <a:r>
              <a:rPr lang="ko-KR" altLang="en-US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내용복습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0A116A-CD8C-404C-9DC8-133465D0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3BD5D-54EB-4414-A8A3-CD180FFC1E86}"/>
              </a:ext>
            </a:extLst>
          </p:cNvPr>
          <p:cNvSpPr/>
          <p:nvPr/>
        </p:nvSpPr>
        <p:spPr>
          <a:xfrm>
            <a:off x="1135170" y="2146175"/>
            <a:ext cx="9911292" cy="4210175"/>
          </a:xfrm>
          <a:prstGeom prst="roundRect">
            <a:avLst/>
          </a:prstGeom>
          <a:noFill/>
          <a:ln w="38100">
            <a:solidFill>
              <a:srgbClr val="562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A9AE1-1BA4-4E2A-8206-F21586EA781B}"/>
              </a:ext>
            </a:extLst>
          </p:cNvPr>
          <p:cNvSpPr txBox="1"/>
          <p:nvPr/>
        </p:nvSpPr>
        <p:spPr>
          <a:xfrm>
            <a:off x="1239093" y="3170917"/>
            <a:ext cx="981773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컴퓨터는 이진수를 이용하여 정보를 저장한다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  (O)</a:t>
            </a:r>
          </a:p>
          <a:p>
            <a:pPr marL="457200" indent="-457200" algn="ctr">
              <a:buAutoNum type="arabicPeriod"/>
            </a:pP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457200" indent="-457200" algn="ctr">
              <a:buAutoNum type="arabicPeriod"/>
            </a:pP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저장공간을 효율적으로 사용하기 위해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[  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 압축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]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 필요하다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</a:p>
          <a:p>
            <a:pPr marL="457200" indent="-457200" algn="ctr">
              <a:buAutoNum type="arabicPeriod"/>
            </a:pP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457200" indent="-457200" algn="ctr">
              <a:buAutoNum type="arabicPeriod"/>
            </a:pPr>
            <a:endParaRPr lang="en-US" altLang="ko-KR" sz="2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동일한 단어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문장을 말하거나 쓰는 것을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[  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반복   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] </a:t>
            </a:r>
            <a:r>
              <a:rPr lang="ko-KR" altLang="en-US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이라고 한다</a:t>
            </a:r>
            <a:r>
              <a:rPr lang="en-US" altLang="ko-KR" sz="2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137A4F-AC6E-4B32-93C5-E17F4D66BCF8}"/>
              </a:ext>
            </a:extLst>
          </p:cNvPr>
          <p:cNvSpPr/>
          <p:nvPr/>
        </p:nvSpPr>
        <p:spPr>
          <a:xfrm>
            <a:off x="8610600" y="3078178"/>
            <a:ext cx="406651" cy="452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B2D296-0E7E-4D4B-AC3C-C93276582401}"/>
              </a:ext>
            </a:extLst>
          </p:cNvPr>
          <p:cNvSpPr/>
          <p:nvPr/>
        </p:nvSpPr>
        <p:spPr>
          <a:xfrm>
            <a:off x="7314445" y="4024925"/>
            <a:ext cx="1385935" cy="452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BD1E1-1F25-47FF-80A4-32D5D693BB1B}"/>
              </a:ext>
            </a:extLst>
          </p:cNvPr>
          <p:cNvSpPr/>
          <p:nvPr/>
        </p:nvSpPr>
        <p:spPr>
          <a:xfrm>
            <a:off x="7377922" y="4971672"/>
            <a:ext cx="733984" cy="36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901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638</Words>
  <Application>Microsoft Office PowerPoint</Application>
  <PresentationFormat>와이드스크린</PresentationFormat>
  <Paragraphs>126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나눔스퀘어라운드OTF ExtraBold</vt:lpstr>
      <vt:lpstr>맑은 고딕</vt:lpstr>
      <vt:lpstr>Arial</vt:lpstr>
      <vt:lpstr>나눔스퀘어라운드OTF Regular</vt:lpstr>
      <vt:lpstr>나눔스퀘어라운드OTF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최수빈</cp:lastModifiedBy>
  <cp:revision>116</cp:revision>
  <cp:lastPrinted>2021-02-08T06:59:52Z</cp:lastPrinted>
  <dcterms:created xsi:type="dcterms:W3CDTF">2019-11-15T01:34:19Z</dcterms:created>
  <dcterms:modified xsi:type="dcterms:W3CDTF">2021-02-08T07:39:50Z</dcterms:modified>
</cp:coreProperties>
</file>